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9" r:id="rId5"/>
    <p:sldId id="268" r:id="rId6"/>
    <p:sldId id="260" r:id="rId7"/>
    <p:sldId id="264" r:id="rId8"/>
    <p:sldId id="263" r:id="rId9"/>
    <p:sldId id="261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91738F-AAC5-41AF-95A6-D85E012F1D60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CCE88D-D0A8-4DAF-A375-AC60CBBF8D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Педагогические технологии социализации дошкольников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Фото клубный час\DSC055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128475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Фото клубный час\DSC05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84984"/>
            <a:ext cx="4176463" cy="28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823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Вопросы на РК 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F07F09"/>
              </a:buClr>
            </a:pPr>
            <a:r>
              <a:rPr lang="ru-RU" sz="2400" b="1" dirty="0">
                <a:solidFill>
                  <a:srgbClr val="00B050"/>
                </a:solidFill>
              </a:rPr>
              <a:t>- Где ребенок был? </a:t>
            </a:r>
          </a:p>
          <a:p>
            <a:pPr lvl="0">
              <a:buClr>
                <a:srgbClr val="F07F09"/>
              </a:buClr>
            </a:pPr>
            <a:r>
              <a:rPr lang="ru-RU" sz="2400" b="1" dirty="0">
                <a:solidFill>
                  <a:srgbClr val="00B050"/>
                </a:solidFill>
              </a:rPr>
              <a:t>- Что ему запомнилось?</a:t>
            </a:r>
          </a:p>
          <a:p>
            <a:pPr lvl="0">
              <a:buClr>
                <a:srgbClr val="F07F09"/>
              </a:buClr>
            </a:pPr>
            <a:r>
              <a:rPr lang="ru-RU" sz="2400" b="1" dirty="0">
                <a:solidFill>
                  <a:srgbClr val="00B050"/>
                </a:solidFill>
              </a:rPr>
              <a:t> - Хочет ли ребенок еще раз туда пойти и почему?</a:t>
            </a:r>
          </a:p>
          <a:p>
            <a:pPr lvl="0">
              <a:buClr>
                <a:srgbClr val="F07F09"/>
              </a:buClr>
            </a:pPr>
            <a:r>
              <a:rPr lang="ru-RU" sz="2400" b="1" dirty="0">
                <a:solidFill>
                  <a:srgbClr val="00B050"/>
                </a:solidFill>
              </a:rPr>
              <a:t> - Планировал ли он перед К.Ч. куда-то пойти? Смогли это осуществить, если нет, то почему?</a:t>
            </a:r>
          </a:p>
          <a:p>
            <a:pPr lvl="0">
              <a:buClr>
                <a:srgbClr val="F07F09"/>
              </a:buClr>
            </a:pPr>
            <a:r>
              <a:rPr lang="ru-RU" sz="2400" b="1" dirty="0">
                <a:solidFill>
                  <a:srgbClr val="00B050"/>
                </a:solidFill>
              </a:rPr>
              <a:t> - Удавалось ли соблюдать правила, если нет, то почему?</a:t>
            </a:r>
          </a:p>
          <a:p>
            <a:endParaRPr lang="ru-RU" dirty="0"/>
          </a:p>
        </p:txBody>
      </p:sp>
      <p:pic>
        <p:nvPicPr>
          <p:cNvPr id="5" name="Рисунок 4" descr="E:\Фото клубный час\DSC055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971329" cy="336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58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Рефлексивный круг для педагогов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772816"/>
            <a:ext cx="7772400" cy="432048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- что делали дети, приходя на его территорию, что было особенного в поведении детей?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 - как реагировали дети, которые оставались в своей группе, когда к ним приходили гости </a:t>
            </a:r>
            <a:endParaRPr lang="ru-RU" sz="2800" b="1" dirty="0" smtClean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ru-RU" sz="28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соблюдали ли дети, правила, и что мешало им их соблюдать, были ли конфликты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 - какие задачи необходимо решать на предстоящем К.Ч.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46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Творческих успехов в освоении новой технологии!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3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Личностные качества: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680520"/>
          </a:xfrm>
        </p:spPr>
        <p:txBody>
          <a:bodyPr>
            <a:normAutofit/>
          </a:bodyPr>
          <a:lstStyle/>
          <a:p>
            <a:pPr marL="342900" lvl="0" indent="-342900" algn="l">
              <a:buFont typeface="Wingdings 2"/>
              <a:buChar char=""/>
              <a:tabLst>
                <a:tab pos="457200" algn="l"/>
              </a:tabLst>
            </a:pPr>
            <a:endParaRPr lang="ru-RU" b="1" dirty="0" smtClean="0">
              <a:solidFill>
                <a:srgbClr val="00B050"/>
              </a:solidFill>
              <a:ea typeface="Times New Roman"/>
            </a:endParaRPr>
          </a:p>
          <a:p>
            <a:pPr marL="342900" lvl="0" indent="-342900" algn="l">
              <a:buFont typeface="Wingdings 2"/>
              <a:buChar char=""/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ea typeface="Times New Roman"/>
              </a:rPr>
              <a:t>Инициатива </a:t>
            </a:r>
            <a:r>
              <a:rPr lang="ru-RU" b="1" dirty="0">
                <a:solidFill>
                  <a:srgbClr val="00B050"/>
                </a:solidFill>
                <a:ea typeface="Times New Roman"/>
              </a:rPr>
              <a:t>и самостоятельность в разных </a:t>
            </a:r>
            <a:r>
              <a:rPr lang="ru-RU" b="1" dirty="0" smtClean="0">
                <a:solidFill>
                  <a:srgbClr val="00B050"/>
                </a:solidFill>
                <a:ea typeface="Times New Roman"/>
              </a:rPr>
              <a:t>видах </a:t>
            </a:r>
            <a:r>
              <a:rPr lang="ru-RU" b="1" dirty="0">
                <a:solidFill>
                  <a:srgbClr val="00B050"/>
                </a:solidFill>
                <a:ea typeface="Times New Roman"/>
              </a:rPr>
              <a:t>деятельности в игре, общении, </a:t>
            </a:r>
            <a:r>
              <a:rPr lang="ru-RU" b="1" dirty="0" smtClean="0">
                <a:solidFill>
                  <a:srgbClr val="00B050"/>
                </a:solidFill>
                <a:ea typeface="Times New Roman"/>
              </a:rPr>
              <a:t>конструировании и др.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l">
              <a:buFont typeface="Wingdings 2"/>
              <a:buChar char=""/>
              <a:tabLst>
                <a:tab pos="457200" algn="l"/>
              </a:tabLst>
            </a:pPr>
            <a:r>
              <a:rPr lang="ru-RU" b="1" dirty="0">
                <a:solidFill>
                  <a:srgbClr val="00B050"/>
                </a:solidFill>
                <a:ea typeface="Times New Roman"/>
              </a:rPr>
              <a:t>Положительное отношение к себе и другим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l">
              <a:buFont typeface="Wingdings 2"/>
              <a:buChar char=""/>
              <a:tabLst>
                <a:tab pos="457200" algn="l"/>
              </a:tabLst>
            </a:pPr>
            <a:r>
              <a:rPr lang="ru-RU" b="1" dirty="0">
                <a:solidFill>
                  <a:srgbClr val="00B050"/>
                </a:solidFill>
                <a:ea typeface="Times New Roman"/>
              </a:rPr>
              <a:t>Умение ребенка активно взаимодействовать со сверстниками и взрослыми, участвовать в совместных играх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l">
              <a:buFont typeface="Wingdings 2"/>
              <a:buChar char=""/>
              <a:tabLst>
                <a:tab pos="457200" algn="l"/>
              </a:tabLst>
            </a:pPr>
            <a:r>
              <a:rPr lang="ru-RU" b="1" dirty="0">
                <a:solidFill>
                  <a:srgbClr val="00B050"/>
                </a:solidFill>
                <a:ea typeface="Times New Roman"/>
              </a:rPr>
              <a:t>Договариваться, учитывать интересы и чувства других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algn="l">
              <a:buFont typeface="Wingdings 2"/>
              <a:buChar char=""/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ea typeface="Times New Roman"/>
              </a:rPr>
              <a:t>Умеет подчиняться правилам и социальным нормам, </a:t>
            </a:r>
            <a:r>
              <a:rPr lang="ru-RU" b="1" dirty="0">
                <a:solidFill>
                  <a:srgbClr val="00B050"/>
                </a:solidFill>
                <a:ea typeface="Times New Roman"/>
              </a:rPr>
              <a:t>разрешать конфликты</a:t>
            </a:r>
            <a:endParaRPr lang="ru-RU" sz="1200" dirty="0">
              <a:latin typeface="Times New Roman"/>
              <a:ea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65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1224136"/>
          </a:xfrm>
        </p:spPr>
        <p:txBody>
          <a:bodyPr/>
          <a:lstStyle/>
          <a:p>
            <a:pPr algn="ctr"/>
            <a:r>
              <a:rPr lang="ru-RU" dirty="0" smtClean="0"/>
              <a:t>Клубный 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844824"/>
            <a:ext cx="7772400" cy="43924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Задачи социального развития дошкольников: </a:t>
            </a:r>
          </a:p>
          <a:p>
            <a:pPr algn="l"/>
            <a:r>
              <a:rPr lang="ru-RU" sz="1400" b="1" dirty="0" smtClean="0">
                <a:solidFill>
                  <a:srgbClr val="00B050"/>
                </a:solidFill>
              </a:rPr>
              <a:t>1.Освоение норм и правил общения детей с взрослыми и друг с другом</a:t>
            </a:r>
          </a:p>
          <a:p>
            <a:pPr algn="l"/>
            <a:r>
              <a:rPr lang="ru-RU" sz="1400" b="1" dirty="0" smtClean="0">
                <a:solidFill>
                  <a:srgbClr val="00B050"/>
                </a:solidFill>
              </a:rPr>
              <a:t>2.Развитие общения и взаимодействия ребенка со взрослыми и сверстниками</a:t>
            </a:r>
          </a:p>
          <a:p>
            <a:pPr algn="l"/>
            <a:r>
              <a:rPr lang="ru-RU" sz="1400" b="1" dirty="0" smtClean="0">
                <a:solidFill>
                  <a:srgbClr val="00B050"/>
                </a:solidFill>
              </a:rPr>
              <a:t>3.Становление самостоятельности, целенаправленности и </a:t>
            </a:r>
            <a:r>
              <a:rPr lang="ru-RU" sz="1400" b="1" dirty="0" err="1" smtClean="0">
                <a:solidFill>
                  <a:srgbClr val="00B050"/>
                </a:solidFill>
              </a:rPr>
              <a:t>саморегуляции</a:t>
            </a:r>
            <a:r>
              <a:rPr lang="ru-RU" sz="1400" b="1" dirty="0" smtClean="0">
                <a:solidFill>
                  <a:srgbClr val="00B050"/>
                </a:solidFill>
              </a:rPr>
              <a:t> собственных действий</a:t>
            </a:r>
          </a:p>
          <a:p>
            <a:pPr algn="l"/>
            <a:r>
              <a:rPr lang="ru-RU" sz="1400" b="1" dirty="0" smtClean="0">
                <a:solidFill>
                  <a:srgbClr val="00B050"/>
                </a:solidFill>
              </a:rPr>
              <a:t>4.Развитие социального и эмоционального интеллекта, эмоциональной отзывчивости</a:t>
            </a:r>
          </a:p>
          <a:p>
            <a:pPr algn="l"/>
            <a:r>
              <a:rPr lang="ru-RU" sz="1400" b="1" dirty="0">
                <a:solidFill>
                  <a:srgbClr val="00B050"/>
                </a:solidFill>
              </a:rPr>
              <a:t>5</a:t>
            </a:r>
            <a:r>
              <a:rPr lang="ru-RU" sz="1400" b="1" dirty="0" smtClean="0">
                <a:solidFill>
                  <a:srgbClr val="00B050"/>
                </a:solidFill>
              </a:rPr>
              <a:t>.Формирование готовности к совместной деятельности со сверстниками</a:t>
            </a:r>
          </a:p>
          <a:p>
            <a:pPr algn="l"/>
            <a:r>
              <a:rPr lang="ru-RU" sz="1400" b="1" dirty="0">
                <a:solidFill>
                  <a:srgbClr val="00B050"/>
                </a:solidFill>
              </a:rPr>
              <a:t>6</a:t>
            </a:r>
            <a:r>
              <a:rPr lang="ru-RU" sz="1400" b="1" dirty="0" smtClean="0">
                <a:solidFill>
                  <a:srgbClr val="00B050"/>
                </a:solidFill>
              </a:rPr>
              <a:t>.Формирование уважительного отношения и чувства принадлежности к своей семье и к сообществу детей и взрослых д/саду</a:t>
            </a:r>
          </a:p>
          <a:p>
            <a:pPr algn="l"/>
            <a:r>
              <a:rPr lang="ru-RU" sz="1400" b="1" dirty="0" smtClean="0">
                <a:solidFill>
                  <a:srgbClr val="00B050"/>
                </a:solidFill>
              </a:rPr>
              <a:t>6.Формирование позитивных установок к различным видам труда и творчества</a:t>
            </a:r>
          </a:p>
          <a:p>
            <a:pPr algn="l"/>
            <a:r>
              <a:rPr lang="ru-RU" sz="1400" b="1" dirty="0" smtClean="0">
                <a:solidFill>
                  <a:srgbClr val="00B050"/>
                </a:solidFill>
              </a:rPr>
              <a:t>7.Формирование основ безопасного поведения в быту, социуме, природе</a:t>
            </a:r>
          </a:p>
          <a:p>
            <a:pPr algn="l"/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0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20882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Клубный час – это технология, в основу которой положено самоопределение ребенка в выборе различных видов деятельности.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Фото клубный час2\Клуб Следопыт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77" y="2939404"/>
            <a:ext cx="4089215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Фото клубный час2\Клуб Скоморошин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9404"/>
            <a:ext cx="4231005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87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591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6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Основная цель – поддержка детской инициативы.</a:t>
            </a:r>
            <a:endParaRPr lang="ru-RU" sz="62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Основные задачи </a:t>
            </a:r>
            <a:r>
              <a:rPr lang="ru-RU" sz="4300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«</a:t>
            </a:r>
            <a:r>
              <a:rPr lang="ru-RU" sz="4300" b="1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Клубного часа</a:t>
            </a:r>
            <a:r>
              <a:rPr lang="ru-RU" sz="4300" i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»</a:t>
            </a: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: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• воспитывать у детей самостоятельность и ответственность;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• развивать умения ориентироваться в пространстве;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• воспитывать дружеские отношения между детьми различного возраста, уважительное отношение к окружающим;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• развивать умения проявлять инициативу в заботе об окружающих, с благодарностью относиться к помощи и знакам внимания;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• развивать умения планировать свои действия и оценивать их результаты;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• развивать умения вежливо выражать свою просьбу, благодарить за оказанную услугу;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• развивать стремление выражать своё отношение к окружающему, самостоятельно находить для этого различные речевые средства;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• развивать умения решать спорные вопросы и улаживать конфликты;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• поощрять попытки ребёнка осознанно делиться с </a:t>
            </a:r>
            <a:r>
              <a:rPr lang="ru-RU" sz="43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педагогом</a:t>
            </a:r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 и другими детьми разнообразными впечатлениями</a:t>
            </a:r>
            <a:endParaRPr lang="ru-RU" sz="43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E:\Фото клубный час\DSC055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5024"/>
            <a:ext cx="3672408" cy="276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71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591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Основные условия организации клубного часа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Информирование родителей о проведении К.Ч.</a:t>
            </a:r>
          </a:p>
          <a:p>
            <a:pPr lvl="0">
              <a:buClr>
                <a:srgbClr val="F07F09"/>
              </a:buClr>
            </a:pPr>
            <a:r>
              <a:rPr lang="ru-RU" sz="2000" b="1" dirty="0">
                <a:solidFill>
                  <a:srgbClr val="00B050"/>
                </a:solidFill>
              </a:rPr>
              <a:t>Организационные </a:t>
            </a:r>
            <a:r>
              <a:rPr lang="ru-RU" sz="2000" b="1" dirty="0" smtClean="0">
                <a:solidFill>
                  <a:srgbClr val="00B050"/>
                </a:solidFill>
              </a:rPr>
              <a:t>моменты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Периодичность проведения К.Ч. и его длительность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Правила поведения детей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Правила рефлексивного круга</a:t>
            </a: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5" name="Объект 4" descr="E:\Фото клубный час\DSC0555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22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Предварительная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482453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•Информирование родителей о проведении КЧ (родители могут проводить мастер – классы во время КЧ и предлагать темы КЧ)</a:t>
            </a:r>
            <a:endParaRPr lang="ru-RU" b="1" dirty="0" smtClean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• </a:t>
            </a:r>
            <a:r>
              <a:rPr lang="ru-RU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Во-первых, организуется дискуссия «Что такое «Клубный час», зачем он нужен, что мы будем делать во время К.Ч. и кто хотел бы на него пойти?»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• Во-вторых, обсуждается, какие группы есть в детском саду.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 • В-третьих, определяются,  какие есть помещения в детском саду. Как они называются, кто там работает, чем занимается.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 • В-четвертых, выдается план </a:t>
            </a:r>
            <a:r>
              <a:rPr lang="ru-RU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(маршрутный лист), </a:t>
            </a:r>
            <a:r>
              <a:rPr lang="ru-RU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что, где происходит, если это «тематический» или «</a:t>
            </a:r>
            <a:r>
              <a:rPr lang="ru-RU" b="1" dirty="0" err="1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деятельностный</a:t>
            </a:r>
            <a:r>
              <a:rPr lang="ru-RU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» К.Ч</a:t>
            </a:r>
            <a:r>
              <a:rPr lang="ru-RU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•  Повторяют правила</a:t>
            </a:r>
            <a:endParaRPr lang="ru-RU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084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144016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effectLst/>
                <a:latin typeface="Calibri"/>
                <a:ea typeface="Calibri"/>
                <a:cs typeface="Times New Roman"/>
              </a:rPr>
              <a:t>Типы «Клубного часа»:</a:t>
            </a:r>
            <a:br>
              <a:rPr lang="ru-RU" sz="4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0826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«Свободный</a:t>
            </a:r>
            <a:r>
              <a:rPr lang="ru-RU" sz="36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»</a:t>
            </a:r>
          </a:p>
          <a:p>
            <a:pPr algn="l"/>
            <a:r>
              <a:rPr lang="ru-RU" sz="36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sz="36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Тематический» </a:t>
            </a:r>
          </a:p>
          <a:p>
            <a:pPr algn="l"/>
            <a:r>
              <a:rPr lang="ru-RU" sz="36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sz="3600" b="1" dirty="0" err="1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Деятельностный</a:t>
            </a:r>
            <a:r>
              <a:rPr lang="ru-RU" sz="36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»</a:t>
            </a:r>
          </a:p>
          <a:p>
            <a:pPr algn="l"/>
            <a:r>
              <a:rPr lang="ru-RU" sz="3600" b="1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«Творческий» 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8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008112"/>
          </a:xfrm>
        </p:spPr>
        <p:txBody>
          <a:bodyPr/>
          <a:lstStyle/>
          <a:p>
            <a:pPr algn="l"/>
            <a:r>
              <a:rPr lang="ru-RU" dirty="0" smtClean="0"/>
              <a:t>Рефлексивный круг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Фото клубный час\DSC055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554461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609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421</TotalTime>
  <Words>467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Педагогические технологии социализации дошкольников</vt:lpstr>
      <vt:lpstr>Личностные качества:</vt:lpstr>
      <vt:lpstr>Клубный час</vt:lpstr>
      <vt:lpstr>Клубный час – это технология, в основу которой положено самоопределение ребенка в выборе различных видов деятельности.</vt:lpstr>
      <vt:lpstr>Презентация PowerPoint</vt:lpstr>
      <vt:lpstr>Презентация PowerPoint</vt:lpstr>
      <vt:lpstr>Предварительная работа</vt:lpstr>
      <vt:lpstr>Типы «Клубного часа»: </vt:lpstr>
      <vt:lpstr>Рефлексивный круг</vt:lpstr>
      <vt:lpstr>Презентация PowerPoint</vt:lpstr>
      <vt:lpstr>Рефлексивный круг для педагогов</vt:lpstr>
      <vt:lpstr>Творческих успехов в освоении новой технологии!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технологии социализации дошкольников</dc:title>
  <dc:creator>Windows User</dc:creator>
  <cp:lastModifiedBy>Windows User</cp:lastModifiedBy>
  <cp:revision>25</cp:revision>
  <dcterms:created xsi:type="dcterms:W3CDTF">2019-12-09T07:30:27Z</dcterms:created>
  <dcterms:modified xsi:type="dcterms:W3CDTF">2019-12-10T09:20:04Z</dcterms:modified>
</cp:coreProperties>
</file>